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ress Start 2P"/>
      <p:regular r:id="rId16"/>
    </p:embeddedFont>
    <p:embeddedFont>
      <p:font typeface="Cutive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Cutive-regular.fntdata"/><Relationship Id="rId16" Type="http://schemas.openxmlformats.org/officeDocument/2006/relationships/font" Target="fonts/PressStart2P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69850" lvl="0" marL="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69850" lvl="1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69850" lvl="2" marL="914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69850" lvl="3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69850" lvl="4" marL="18288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69850" lvl="5" marL="22860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69850" lvl="6" marL="2743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69850" lvl="7" marL="3200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69850" lvl="8" marL="3657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889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762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762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762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762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62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762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762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762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143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pt-PT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Relationship Id="rId4" Type="http://schemas.openxmlformats.org/officeDocument/2006/relationships/image" Target="../media/image14.gif"/><Relationship Id="rId5" Type="http://schemas.openxmlformats.org/officeDocument/2006/relationships/image" Target="../media/image15.gif"/><Relationship Id="rId6" Type="http://schemas.openxmlformats.org/officeDocument/2006/relationships/image" Target="../media/image18.gif"/><Relationship Id="rId7" Type="http://schemas.openxmlformats.org/officeDocument/2006/relationships/image" Target="../media/image17.gif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gif"/><Relationship Id="rId4" Type="http://schemas.openxmlformats.org/officeDocument/2006/relationships/image" Target="../media/image2.gif"/><Relationship Id="rId9" Type="http://schemas.openxmlformats.org/officeDocument/2006/relationships/image" Target="../media/image1.gif"/><Relationship Id="rId5" Type="http://schemas.openxmlformats.org/officeDocument/2006/relationships/image" Target="../media/image5.gif"/><Relationship Id="rId6" Type="http://schemas.openxmlformats.org/officeDocument/2006/relationships/image" Target="../media/image3.gif"/><Relationship Id="rId7" Type="http://schemas.openxmlformats.org/officeDocument/2006/relationships/image" Target="../media/image4.gif"/><Relationship Id="rId8" Type="http://schemas.openxmlformats.org/officeDocument/2006/relationships/image" Target="../media/image1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gif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28846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ess Start 2P"/>
              <a:buNone/>
            </a:pPr>
            <a:r>
              <a:rPr b="0" i="0" lang="pt-PT" sz="36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Do You Feel Safe ?</a:t>
            </a:r>
          </a:p>
        </p:txBody>
      </p:sp>
      <p:pic>
        <p:nvPicPr>
          <p:cNvPr descr="hacker-gif-1.gif" id="55" name="Shape 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5125" y="1389000"/>
            <a:ext cx="1495625" cy="14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4803025" y="2811700"/>
            <a:ext cx="559200" cy="13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ckerman.gif"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ye2.gif" id="131" name="Shape 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8616">
            <a:off x="538050" y="2444075"/>
            <a:ext cx="1741850" cy="1741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ye4.gif" id="132" name="Shape 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50068">
            <a:off x="6383773" y="1167675"/>
            <a:ext cx="1945575" cy="194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ye3.gif" id="133" name="Shape 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93738">
            <a:off x="2207375" y="468550"/>
            <a:ext cx="1780975" cy="17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y1.gif" id="134" name="Shape 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366695">
            <a:off x="4407882" y="26329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apping.gif" id="135" name="Shape 1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04775">
            <a:off x="2617444" y="-7"/>
            <a:ext cx="3591967" cy="512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26664" y="3199913"/>
            <a:ext cx="1877042" cy="187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834" y="71785"/>
            <a:ext cx="1877042" cy="187704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566434" y="419805"/>
            <a:ext cx="25775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pt-P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https://goo.gl/ucqaF6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ess Start 2P"/>
              <a:buNone/>
            </a:pPr>
            <a:r>
              <a:rPr b="0" i="0" lang="pt-PT" sz="28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Problemas Abordados: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ess Start 2P"/>
              <a:buAutoNum type="arabicPeriod"/>
            </a:pPr>
            <a:r>
              <a:rPr b="0" i="0" lang="pt-PT" sz="14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Scanning / mapping - nmap</a:t>
            </a:r>
          </a:p>
          <a:p>
            <a:pPr indent="-31750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ess Start 2P"/>
              <a:buAutoNum type="arabicPeriod"/>
            </a:pPr>
            <a:r>
              <a:rPr b="0" i="0" lang="pt-PT" sz="14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XSS (Cross-site Scripting)</a:t>
            </a:r>
          </a:p>
          <a:p>
            <a:pPr indent="-31750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ess Start 2P"/>
              <a:buAutoNum type="arabicPeriod"/>
            </a:pPr>
            <a:r>
              <a:rPr b="0" i="0" lang="pt-PT" sz="14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SQL injection</a:t>
            </a:r>
          </a:p>
          <a:p>
            <a:pPr indent="-31750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ess Start 2P"/>
              <a:buAutoNum type="arabicPeriod"/>
            </a:pPr>
            <a:r>
              <a:rPr lang="pt-PT" sz="1400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Reverse Engineering</a:t>
            </a:r>
          </a:p>
        </p:txBody>
      </p:sp>
      <p:pic>
        <p:nvPicPr>
          <p:cNvPr descr="iVHfwLc.gif" id="63" name="Shape 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55584">
            <a:off x="4937656" y="2272458"/>
            <a:ext cx="4027440" cy="2263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.gif" id="64" name="Shape 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.gif" id="65" name="Shape 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700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.gif" id="66" name="Shape 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5400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.gif" id="67" name="Shape 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1663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.gif" id="68" name="Shape 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4375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.gif" id="69" name="Shape 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30650" y="4570800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20725"/>
            <a:ext cx="422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ess Start 2P"/>
              <a:buNone/>
            </a:pPr>
            <a:r>
              <a:rPr b="0" i="0" lang="pt-PT" sz="24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Scanning / mapping - nmap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ess Start 2P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76" name="Shape 76"/>
          <p:cNvSpPr txBox="1"/>
          <p:nvPr/>
        </p:nvSpPr>
        <p:spPr>
          <a:xfrm rot="-1372851">
            <a:off x="528597" y="3111502"/>
            <a:ext cx="3338596" cy="10345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Press Start 2P"/>
              <a:buNone/>
            </a:pPr>
            <a:r>
              <a:rPr b="0" i="0" lang="pt-PT" sz="24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The power of open ports</a:t>
            </a:r>
          </a:p>
        </p:txBody>
      </p:sp>
      <p:pic>
        <p:nvPicPr>
          <p:cNvPr descr="nmap.gif" id="77" name="Shape 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5525" y="0"/>
            <a:ext cx="4596955" cy="514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ckerman.gif" id="82" name="Shape 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ess Start 2P"/>
              <a:buNone/>
            </a:pPr>
            <a:r>
              <a:rPr b="0" i="0" lang="pt-PT" sz="24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XSS (Cross-Site Scripting)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159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ess Start 2P"/>
              <a:buChar char="➔"/>
            </a:pPr>
            <a:r>
              <a:rPr b="0" i="0" lang="pt-PT" sz="14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Persistente (Stored)</a:t>
            </a:r>
          </a:p>
          <a:p>
            <a:pPr indent="-31750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ess Start 2P"/>
              <a:buChar char="➔"/>
            </a:pPr>
            <a:r>
              <a:rPr b="0" i="0" lang="pt-PT" sz="14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Refletido (Reflected)</a:t>
            </a:r>
          </a:p>
          <a:p>
            <a:pPr indent="-317500" lvl="0" marL="45720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ess Start 2P"/>
              <a:buChar char="➔"/>
            </a:pPr>
            <a:r>
              <a:rPr b="0" i="0" lang="pt-PT" sz="14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Baseado no DOM (DOM Based)</a:t>
            </a:r>
          </a:p>
          <a:p>
            <a:pPr indent="0" lv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R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https://xss-game.appspot.com/</a:t>
            </a:r>
          </a:p>
        </p:txBody>
      </p:sp>
      <p:pic>
        <p:nvPicPr>
          <p:cNvPr descr="xss.gif"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225" y="2326100"/>
            <a:ext cx="4399206" cy="2807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ckerman.gif" id="96" name="Shape 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06700" y="408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ess Start 2P"/>
              <a:buNone/>
            </a:pPr>
            <a:r>
              <a:rPr b="0" i="0" lang="pt-PT" sz="28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SQL Injection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0" y="913550"/>
            <a:ext cx="4884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ess Start 2P"/>
              <a:buChar char="➔"/>
            </a:pPr>
            <a:r>
              <a:rPr b="1" i="0" lang="pt-PT" sz="12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In-band SQLi (Classic SQLi)</a:t>
            </a:r>
          </a:p>
          <a:p>
            <a:pPr indent="-304800" lvl="0" marL="457200" marR="0" rtl="0" algn="l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ess Start 2P"/>
              <a:buChar char="➔"/>
            </a:pPr>
            <a:r>
              <a:rPr b="1" i="0" lang="pt-PT" sz="12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Inferential SQLi (Blind SQLi)</a:t>
            </a:r>
          </a:p>
          <a:p>
            <a:pPr indent="-304800" lvl="1" marL="9144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ess Start 2P"/>
              <a:buChar char="◆"/>
            </a:pPr>
            <a:r>
              <a:rPr b="1" i="0" lang="pt-PT" sz="12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Boolean-based (content-based) Blind SQLi</a:t>
            </a:r>
          </a:p>
          <a:p>
            <a:pPr indent="-304800" lvl="1" marL="914400" marR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ess Start 2P"/>
              <a:buChar char="◆"/>
            </a:pPr>
            <a:r>
              <a:rPr b="1" i="0" lang="pt-PT" sz="1200" u="none" cap="none" strike="noStrike">
                <a:solidFill>
                  <a:schemeClr val="lt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Time-based Blind SQLi</a:t>
            </a:r>
          </a:p>
          <a:p>
            <a:pPr indent="0" lvl="0" marL="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pt-PT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http://demo.testfire.net/bank/login.aspx</a:t>
            </a:r>
          </a:p>
          <a:p>
            <a:pPr indent="0" lvl="0" marL="0" marR="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pt-PT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http://web.ctflearn.com/web4/</a:t>
            </a:r>
          </a:p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qlin.gif" id="103" name="Shape 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8025" y="2621750"/>
            <a:ext cx="4428006" cy="26845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qlinj.png" id="104" name="Shape 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14146">
            <a:off x="6932765" y="510639"/>
            <a:ext cx="1473228" cy="1335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ckerman.gif"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38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Press Start 2P"/>
              <a:buNone/>
            </a:pPr>
            <a:r>
              <a:rPr b="0" i="0" lang="pt-PT" sz="2800" u="none" cap="none" strike="noStrike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Reverse Engineering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8520600" cy="5820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utive"/>
              <a:ea typeface="Cutive"/>
              <a:cs typeface="Cutive"/>
              <a:sym typeface="Cutive"/>
            </a:endParaRPr>
          </a:p>
        </p:txBody>
      </p:sp>
      <p:pic>
        <p:nvPicPr>
          <p:cNvPr descr="pc.gif" id="118" name="Shape 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5800" y="3114663"/>
            <a:ext cx="2473611" cy="2027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tp://2.design-milk.com/images/2017/07/n-s-stool_-new-gif.gif" id="119" name="Shape 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77925">
            <a:off x="996079" y="1213083"/>
            <a:ext cx="4606459" cy="3685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